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1030" r:id="rId3"/>
    <p:sldId id="1045" r:id="rId4"/>
    <p:sldId id="1046" r:id="rId5"/>
    <p:sldId id="1047" r:id="rId6"/>
    <p:sldId id="1048" r:id="rId7"/>
    <p:sldId id="1049" r:id="rId8"/>
    <p:sldId id="1050" r:id="rId9"/>
    <p:sldId id="1051" r:id="rId10"/>
    <p:sldId id="313" r:id="rId11"/>
    <p:sldId id="1052" r:id="rId12"/>
    <p:sldId id="1044" r:id="rId13"/>
    <p:sldId id="1014"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oto Sans Symbols" panose="020B0502040504020204" pitchFamily="34" charset="0"/>
      <p:regular r:id="rId20"/>
      <p:bold r:id="rId21"/>
      <p:italic r:id="rId22"/>
      <p:boldItalic r:id="rId23"/>
    </p:embeddedFont>
    <p:embeddedFont>
      <p:font typeface="Public Sans"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autoAdjust="0"/>
    <p:restoredTop sz="95424" autoAdjust="0"/>
  </p:normalViewPr>
  <p:slideViewPr>
    <p:cSldViewPr snapToGrid="0">
      <p:cViewPr varScale="1">
        <p:scale>
          <a:sx n="129" d="100"/>
          <a:sy n="129" d="100"/>
        </p:scale>
        <p:origin x="912" y="17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font" Target="fonts/font11.fntdata" /><Relationship Id="rId21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6.fntdata" /><Relationship Id="rId22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font" Target="fonts/font10.fntdata" /><Relationship Id="rId218" Type="http://customschemas.google.com/relationships/presentationmetadata" Target="meta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22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22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font" Target="fonts/font8.fntdata"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font" Target="fonts/font1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8" name="Google Shape;2388;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4" Type="http://schemas.openxmlformats.org/officeDocument/2006/relationships/image" Target="../media/image33.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png" /><Relationship Id="rId1" Type="http://schemas.openxmlformats.org/officeDocument/2006/relationships/slideMaster" Target="../slideMasters/slideMaster1.xml" /><Relationship Id="rId5" Type="http://schemas.openxmlformats.org/officeDocument/2006/relationships/image" Target="../media/image36.png" /><Relationship Id="rId4" Type="http://schemas.openxmlformats.org/officeDocument/2006/relationships/image" Target="../media/image35.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7.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8.jp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png" /><Relationship Id="rId1" Type="http://schemas.openxmlformats.org/officeDocument/2006/relationships/slideMaster" Target="../slideMasters/slideMaster1.xml" /><Relationship Id="rId4" Type="http://schemas.openxmlformats.org/officeDocument/2006/relationships/image" Target="../media/image41.jp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2.jp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3.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4.svg"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58"/>
        <p:cNvGrpSpPr/>
        <p:nvPr/>
      </p:nvGrpSpPr>
      <p:grpSpPr>
        <a:xfrm>
          <a:off x="0" y="0"/>
          <a:ext cx="0" cy="0"/>
          <a:chOff x="0" y="0"/>
          <a:chExt cx="0" cy="0"/>
        </a:xfrm>
      </p:grpSpPr>
      <p:pic>
        <p:nvPicPr>
          <p:cNvPr id="59" name="Google Shape;59;p2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0" name="Google Shape;60;p203"/>
          <p:cNvSpPr txBox="1">
            <a:spLocks noGrp="1"/>
          </p:cNvSpPr>
          <p:nvPr>
            <p:ph type="body" idx="1"/>
          </p:nvPr>
        </p:nvSpPr>
        <p:spPr>
          <a:xfrm>
            <a:off x="2926679" y="1747791"/>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03"/>
          <p:cNvSpPr txBox="1">
            <a:spLocks noGrp="1"/>
          </p:cNvSpPr>
          <p:nvPr>
            <p:ph type="body" idx="2"/>
          </p:nvPr>
        </p:nvSpPr>
        <p:spPr>
          <a:xfrm>
            <a:off x="2926679" y="930045"/>
            <a:ext cx="4582400" cy="52165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0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0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4432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18.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 /></Relationships>
</file>

<file path=ppt/slides/_rels/slide13.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51316" y="2067339"/>
            <a:ext cx="3689422" cy="1183133"/>
          </a:xfrm>
        </p:spPr>
        <p:txBody>
          <a:bodyPr/>
          <a:lstStyle/>
          <a:p>
            <a:r>
              <a:rPr lang="en-US" dirty="0"/>
              <a:t>Software Requirement Specification:</a:t>
            </a:r>
          </a:p>
          <a:p>
            <a:r>
              <a:rPr lang="en-US" dirty="0" err="1"/>
              <a:t>SocialEase</a:t>
            </a:r>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22366A"/>
              </a:buClr>
              <a:buSzPct val="111111"/>
              <a:buFont typeface="Public Sans"/>
              <a:buNone/>
            </a:pPr>
            <a:r>
              <a:rPr lang="en-US" dirty="0"/>
              <a:t>Project Plan: </a:t>
            </a:r>
            <a:r>
              <a:rPr lang="en-US" dirty="0" err="1"/>
              <a:t>SocialEase</a:t>
            </a:r>
            <a:endParaRPr dirty="0"/>
          </a:p>
        </p:txBody>
      </p:sp>
      <p:graphicFrame>
        <p:nvGraphicFramePr>
          <p:cNvPr id="2391" name="Google Shape;2391;p266"/>
          <p:cNvGraphicFramePr/>
          <p:nvPr>
            <p:extLst>
              <p:ext uri="{D42A27DB-BD31-4B8C-83A1-F6EECF244321}">
                <p14:modId xmlns:p14="http://schemas.microsoft.com/office/powerpoint/2010/main" val="3797523692"/>
              </p:ext>
            </p:extLst>
          </p:nvPr>
        </p:nvGraphicFramePr>
        <p:xfrm>
          <a:off x="523875" y="1625941"/>
          <a:ext cx="8096250" cy="3013095"/>
        </p:xfrm>
        <a:graphic>
          <a:graphicData uri="http://schemas.openxmlformats.org/drawingml/2006/table">
            <a:tbl>
              <a:tblPr>
                <a:noFill/>
              </a:tblPr>
              <a:tblGrid>
                <a:gridCol w="201930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2009775">
                  <a:extLst>
                    <a:ext uri="{9D8B030D-6E8A-4147-A177-3AD203B41FA5}">
                      <a16:colId xmlns:a16="http://schemas.microsoft.com/office/drawing/2014/main" val="20003"/>
                    </a:ext>
                  </a:extLst>
                </a:gridCol>
              </a:tblGrid>
              <a:tr h="0">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a:solidFill>
                            <a:srgbClr val="FFFFFF"/>
                          </a:solidFill>
                          <a:latin typeface="Public Sans"/>
                          <a:ea typeface="Public Sans"/>
                          <a:cs typeface="Public Sans"/>
                          <a:sym typeface="Public Sans"/>
                        </a:rPr>
                        <a:t>Milestone</a:t>
                      </a:r>
                      <a:endParaRPr sz="1000" b="1" u="none" strike="noStrike" cap="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Description</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Release Date</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b="1" u="none" strike="noStrike" cap="none" dirty="0">
                          <a:solidFill>
                            <a:srgbClr val="FFFFFF"/>
                          </a:solidFill>
                          <a:latin typeface="Public Sans"/>
                          <a:ea typeface="Public Sans"/>
                          <a:cs typeface="Public Sans"/>
                          <a:sym typeface="Public Sans"/>
                        </a:rPr>
                        <a:t>Release</a:t>
                      </a:r>
                      <a:endParaRPr sz="1000" b="1" u="none" strike="noStrike" cap="none" dirty="0">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extLst>
                  <a:ext uri="{0D108BD9-81ED-4DB2-BD59-A6C34878D82A}">
                    <a16:rowId xmlns:a16="http://schemas.microsoft.com/office/drawing/2014/main" val="10000"/>
                  </a:ext>
                </a:extLst>
              </a:tr>
              <a:tr h="3333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Iteration</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1"/>
                  </a:ext>
                </a:extLst>
              </a:tr>
              <a:tr h="333375">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M1</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Pts val="1000"/>
                        <a:buFont typeface="Arial"/>
                        <a:buNone/>
                        <a:tabLst/>
                        <a:defRPr/>
                      </a:pPr>
                      <a:r>
                        <a:rPr lang="en-US" sz="1000" u="none" strike="noStrike" cap="none" dirty="0">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March 17, 2023</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R1</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2"/>
                  </a:ext>
                </a:extLst>
              </a:tr>
              <a:tr h="333375">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dirty="0"/>
                        <a:t>M2</a:t>
                      </a:r>
                      <a:endParaRPr sz="10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IN" sz="1000" u="none" strike="noStrike" cap="none" dirty="0">
                          <a:latin typeface="Public Sans"/>
                          <a:ea typeface="Public Sans"/>
                          <a:cs typeface="Public Sans"/>
                          <a:sym typeface="Public Sans"/>
                        </a:rPr>
                        <a:t>Database integration (Back-end)</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000" u="none" strike="noStrike" cap="none" dirty="0"/>
                        <a:t>April 5, 2023</a:t>
                      </a:r>
                      <a:endParaRPr lang="en-IN" sz="1400" u="none" strike="noStrike" cap="none" dirty="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IN" sz="1000" u="none" strike="noStrike" cap="none" dirty="0"/>
                        <a:t>R1</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3"/>
                  </a:ext>
                </a:extLst>
              </a:tr>
              <a:tr h="333375">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M3</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Integrating database with front-end</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April 17, 2023</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R1</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06"/>
                  </a:ext>
                </a:extLst>
              </a:tr>
              <a:tr h="333375">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M4</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Testing for initial release</a:t>
                      </a:r>
                      <a:endParaRPr sz="1000" u="none" strike="noStrike" cap="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April 21, 2023</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R2</a:t>
                      </a:r>
                      <a:endParaRPr sz="1000" u="none" strike="noStrike" cap="none" dirty="0">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09"/>
                  </a:ext>
                </a:extLst>
              </a:tr>
              <a:tr h="333375">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M5</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Issue tracker, user reviews,</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December 1, 2023</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R2</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10"/>
                  </a:ext>
                </a:extLst>
              </a:tr>
              <a:tr h="3333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web design integration</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extLst>
                  <a:ext uri="{0D108BD9-81ED-4DB2-BD59-A6C34878D82A}">
                    <a16:rowId xmlns:a16="http://schemas.microsoft.com/office/drawing/2014/main" val="10011"/>
                  </a:ext>
                </a:extLst>
              </a:tr>
              <a:tr h="333375">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M6</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a:latin typeface="Public Sans"/>
                          <a:ea typeface="Public Sans"/>
                          <a:cs typeface="Public Sans"/>
                          <a:sym typeface="Public Sans"/>
                        </a:rPr>
                        <a:t>Final release</a:t>
                      </a:r>
                      <a:endParaRPr sz="1000" u="none" strike="noStrike" cap="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December 23, 2023</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US" sz="1000" u="none" strike="noStrike" cap="none" dirty="0">
                          <a:latin typeface="Public Sans"/>
                          <a:ea typeface="Public Sans"/>
                          <a:cs typeface="Public Sans"/>
                          <a:sym typeface="Public Sans"/>
                        </a:rPr>
                        <a:t>R2</a:t>
                      </a:r>
                      <a:endParaRPr sz="1000" u="none" strike="noStrike" cap="none" dirty="0">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extLst>
                  <a:ext uri="{0D108BD9-81ED-4DB2-BD59-A6C34878D82A}">
                    <a16:rowId xmlns:a16="http://schemas.microsoft.com/office/drawing/2014/main" val="10012"/>
                  </a:ext>
                </a:extLst>
              </a:tr>
            </a:tbl>
          </a:graphicData>
        </a:graphic>
      </p:graphicFrame>
      <p:grpSp>
        <p:nvGrpSpPr>
          <p:cNvPr id="2" name="Google Shape;2290;p260">
            <a:extLst>
              <a:ext uri="{FF2B5EF4-FFF2-40B4-BE49-F238E27FC236}">
                <a16:creationId xmlns:a16="http://schemas.microsoft.com/office/drawing/2014/main" id="{5CBEBFE3-B5FB-BB99-F868-9FC869BAE847}"/>
              </a:ext>
            </a:extLst>
          </p:cNvPr>
          <p:cNvGrpSpPr/>
          <p:nvPr/>
        </p:nvGrpSpPr>
        <p:grpSpPr>
          <a:xfrm>
            <a:off x="180952" y="751552"/>
            <a:ext cx="1098717" cy="620197"/>
            <a:chOff x="1797482" y="880773"/>
            <a:chExt cx="1098717" cy="620197"/>
          </a:xfrm>
        </p:grpSpPr>
        <p:sp>
          <p:nvSpPr>
            <p:cNvPr id="3" name="Google Shape;2291;p260">
              <a:extLst>
                <a:ext uri="{FF2B5EF4-FFF2-40B4-BE49-F238E27FC236}">
                  <a16:creationId xmlns:a16="http://schemas.microsoft.com/office/drawing/2014/main" id="{725CEC05-53B9-F559-5E23-FAABDA5FFEC9}"/>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9.</a:t>
              </a:r>
              <a:endParaRPr sz="1400" b="0" i="0" u="none" strike="noStrike" cap="none" dirty="0">
                <a:solidFill>
                  <a:schemeClr val="lt1"/>
                </a:solidFill>
                <a:latin typeface="Arial"/>
                <a:ea typeface="Arial"/>
                <a:cs typeface="Arial"/>
                <a:sym typeface="Arial"/>
              </a:endParaRPr>
            </a:p>
          </p:txBody>
        </p:sp>
        <p:sp>
          <p:nvSpPr>
            <p:cNvPr id="4" name="Google Shape;2292;p260">
              <a:extLst>
                <a:ext uri="{FF2B5EF4-FFF2-40B4-BE49-F238E27FC236}">
                  <a16:creationId xmlns:a16="http://schemas.microsoft.com/office/drawing/2014/main" id="{2B39F46A-8773-0B5B-546F-454238775308}"/>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 name="Google Shape;2293;p260">
              <a:extLst>
                <a:ext uri="{FF2B5EF4-FFF2-40B4-BE49-F238E27FC236}">
                  <a16:creationId xmlns:a16="http://schemas.microsoft.com/office/drawing/2014/main" id="{EAE6A81D-116D-55D3-4C88-C6E9E320E661}"/>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6" name="TextBox 5">
            <a:extLst>
              <a:ext uri="{FF2B5EF4-FFF2-40B4-BE49-F238E27FC236}">
                <a16:creationId xmlns:a16="http://schemas.microsoft.com/office/drawing/2014/main" id="{3C8C9CA8-EE1A-DE2E-6E7F-8F33086E0CA1}"/>
              </a:ext>
            </a:extLst>
          </p:cNvPr>
          <p:cNvSpPr txBox="1"/>
          <p:nvPr/>
        </p:nvSpPr>
        <p:spPr>
          <a:xfrm>
            <a:off x="1279669" y="907369"/>
            <a:ext cx="6742761" cy="307777"/>
          </a:xfrm>
          <a:prstGeom prst="rect">
            <a:avLst/>
          </a:prstGeom>
          <a:noFill/>
        </p:spPr>
        <p:txBody>
          <a:bodyPr wrap="square" rtlCol="0">
            <a:spAutoFit/>
          </a:bodyPr>
          <a:lstStyle/>
          <a:p>
            <a:r>
              <a:rPr lang="en-US" sz="1400" b="1" dirty="0"/>
              <a:t>Scheduling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3" name="Group 2">
            <a:extLst>
              <a:ext uri="{FF2B5EF4-FFF2-40B4-BE49-F238E27FC236}">
                <a16:creationId xmlns:a16="http://schemas.microsoft.com/office/drawing/2014/main" id="{7896DFB1-6AAF-0245-4CD2-1924E485A616}"/>
              </a:ext>
            </a:extLst>
          </p:cNvPr>
          <p:cNvGrpSpPr/>
          <p:nvPr/>
        </p:nvGrpSpPr>
        <p:grpSpPr>
          <a:xfrm>
            <a:off x="180952" y="751552"/>
            <a:ext cx="1098717" cy="620197"/>
            <a:chOff x="180952" y="751552"/>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218207" y="788807"/>
              <a:ext cx="545686" cy="545686"/>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r>
                <a:rPr lang="en-US" dirty="0">
                  <a:solidFill>
                    <a:schemeClr val="lt1"/>
                  </a:solidFill>
                </a:rPr>
                <a:t>0</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80952" y="751552"/>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933229" y="1061258"/>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Technical Process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190908"/>
            <a:ext cx="6915983" cy="954107"/>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Following would be the languages </a:t>
            </a:r>
            <a:r>
              <a:rPr lang="en-US" dirty="0"/>
              <a:t>will be </a:t>
            </a:r>
            <a:r>
              <a:rPr lang="en-US" sz="1400" dirty="0"/>
              <a:t>used to develop this application:</a:t>
            </a:r>
          </a:p>
          <a:p>
            <a:pPr lvl="0" algn="l" rtl="0">
              <a:lnSpc>
                <a:spcPct val="100000"/>
              </a:lnSpc>
              <a:spcBef>
                <a:spcPts val="0"/>
              </a:spcBef>
              <a:spcAft>
                <a:spcPts val="0"/>
              </a:spcAft>
              <a:buSzPts val="1200"/>
            </a:pPr>
            <a:endParaRPr lang="en-US" sz="1400" dirty="0"/>
          </a:p>
          <a:p>
            <a:pPr marL="285750" lvl="0" indent="-285750" algn="l" rtl="0">
              <a:lnSpc>
                <a:spcPct val="100000"/>
              </a:lnSpc>
              <a:spcBef>
                <a:spcPts val="0"/>
              </a:spcBef>
              <a:spcAft>
                <a:spcPts val="0"/>
              </a:spcAft>
              <a:buSzPts val="1200"/>
              <a:buFont typeface="Arial" panose="020B0604020202020204" pitchFamily="34" charset="0"/>
              <a:buChar char="•"/>
            </a:pPr>
            <a:r>
              <a:rPr lang="en-US" sz="1400" dirty="0"/>
              <a:t>Front-end development: </a:t>
            </a:r>
            <a:r>
              <a:rPr lang="en-US" sz="1400" dirty="0" err="1"/>
              <a:t>Jquery</a:t>
            </a:r>
            <a:r>
              <a:rPr lang="en-US" sz="1400" dirty="0"/>
              <a:t>, HTML, CSS, PHP.</a:t>
            </a:r>
          </a:p>
          <a:p>
            <a:pPr marL="285750" lvl="0" indent="-285750" algn="l" rtl="0">
              <a:lnSpc>
                <a:spcPct val="100000"/>
              </a:lnSpc>
              <a:spcBef>
                <a:spcPts val="0"/>
              </a:spcBef>
              <a:spcAft>
                <a:spcPts val="0"/>
              </a:spcAft>
              <a:buSzPts val="1200"/>
              <a:buFont typeface="Arial" panose="020B0604020202020204" pitchFamily="34" charset="0"/>
              <a:buChar char="•"/>
            </a:pPr>
            <a:r>
              <a:rPr lang="en-US" sz="1400" dirty="0"/>
              <a:t>Back-end development: PHP, MySQL.</a:t>
            </a:r>
          </a:p>
        </p:txBody>
      </p:sp>
    </p:spTree>
    <p:extLst>
      <p:ext uri="{BB962C8B-B14F-4D97-AF65-F5344CB8AC3E}">
        <p14:creationId xmlns:p14="http://schemas.microsoft.com/office/powerpoint/2010/main" val="228121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7" name="Text Placeholder 2">
            <a:extLst>
              <a:ext uri="{FF2B5EF4-FFF2-40B4-BE49-F238E27FC236}">
                <a16:creationId xmlns:a16="http://schemas.microsoft.com/office/drawing/2014/main" id="{BD9633C6-6400-B53C-FB5F-EE89BD9977C7}"/>
              </a:ext>
            </a:extLst>
          </p:cNvPr>
          <p:cNvSpPr txBox="1">
            <a:spLocks noGrp="1"/>
          </p:cNvSpPr>
          <p:nvPr>
            <p:ph type="body" idx="2"/>
          </p:nvPr>
        </p:nvSpPr>
        <p:spPr>
          <a:prstGeom prst="rect">
            <a:avLst/>
          </a:prstGeom>
          <a:noFill/>
          <a:ln>
            <a:noFill/>
          </a:ln>
        </p:spPr>
        <p:txBody>
          <a:bodyPr spcFirstLastPara="1" wrap="square" lIns="91425" tIns="45700" rIns="91425" bIns="45700" anchor="ctr" anchorCtr="0">
            <a:normAutofit fontScale="92500" lnSpcReduction="10000"/>
          </a:bodyPr>
          <a:lstStyle>
            <a:defPPr marR="0" lvl="0" algn="l" rtl="0">
              <a:lnSpc>
                <a:spcPct val="100000"/>
              </a:lnSpc>
              <a:spcBef>
                <a:spcPts val="0"/>
              </a:spcBef>
              <a:spcAft>
                <a:spcPts val="0"/>
              </a:spcAft>
            </a:defPPr>
            <a:lvl1pPr marL="0" marR="0" lvl="0" indent="0" algn="ctr" rtl="0" eaLnBrk="1" hangingPunct="1">
              <a:lnSpc>
                <a:spcPct val="100000"/>
              </a:lnSpc>
              <a:spcBef>
                <a:spcPts val="0"/>
              </a:spcBef>
              <a:spcAft>
                <a:spcPts val="0"/>
              </a:spcAft>
              <a:buClr>
                <a:srgbClr val="BD8738"/>
              </a:buClr>
              <a:buSzPts val="2000"/>
              <a:buFont typeface="Arial"/>
              <a:buNone/>
              <a:defRPr sz="1400" b="1" i="1" u="none" strike="noStrike" cap="none">
                <a:solidFill>
                  <a:schemeClr val="tx2"/>
                </a:solidFill>
                <a:latin typeface="Public Sans"/>
                <a:ea typeface="Public Sans"/>
                <a:cs typeface="Public Sans"/>
                <a:sym typeface="Public Sans"/>
              </a:defRPr>
            </a:lvl1pPr>
            <a:lvl2pPr marL="914400" marR="0" lvl="1"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r>
              <a:rPr lang="en-US">
                <a:solidFill>
                  <a:schemeClr val="tx1"/>
                </a:solidFill>
              </a:rPr>
              <a:t>https://github.com/Thiyaneshwaran/SocialEase.git</a:t>
            </a:r>
            <a:endParaRPr lang="en-US" dirty="0">
              <a:solidFill>
                <a:schemeClr val="tx1"/>
              </a:solidFill>
            </a:endParaRP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Contents</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342900" indent="-342900">
              <a:spcBef>
                <a:spcPts val="600"/>
              </a:spcBef>
              <a:buFont typeface="+mj-lt"/>
              <a:buAutoNum type="arabicPeriod"/>
            </a:pPr>
            <a:r>
              <a:rPr lang="en-US" sz="1300" dirty="0"/>
              <a:t>Introduction</a:t>
            </a:r>
          </a:p>
          <a:p>
            <a:pPr marL="342900" indent="-342900">
              <a:spcBef>
                <a:spcPts val="600"/>
              </a:spcBef>
              <a:buFont typeface="+mj-lt"/>
              <a:buAutoNum type="arabicPeriod"/>
            </a:pPr>
            <a:r>
              <a:rPr lang="en-US" sz="1300" dirty="0"/>
              <a:t>Overview</a:t>
            </a:r>
          </a:p>
          <a:p>
            <a:pPr marL="342900" indent="-342900">
              <a:spcBef>
                <a:spcPts val="600"/>
              </a:spcBef>
              <a:buFont typeface="+mj-lt"/>
              <a:buAutoNum type="arabicPeriod"/>
            </a:pPr>
            <a:r>
              <a:rPr lang="en-US" sz="1300" dirty="0"/>
              <a:t>Customers</a:t>
            </a:r>
          </a:p>
          <a:p>
            <a:pPr marL="342900" indent="-342900">
              <a:spcBef>
                <a:spcPts val="600"/>
              </a:spcBef>
              <a:buFont typeface="+mj-lt"/>
              <a:buAutoNum type="arabicPeriod"/>
            </a:pPr>
            <a:r>
              <a:rPr lang="en-US" sz="1300" dirty="0"/>
              <a:t>Functional Requirements</a:t>
            </a:r>
          </a:p>
          <a:p>
            <a:pPr marL="342900" indent="-342900">
              <a:spcBef>
                <a:spcPts val="600"/>
              </a:spcBef>
              <a:buFont typeface="+mj-lt"/>
              <a:buAutoNum type="arabicPeriod"/>
            </a:pPr>
            <a:r>
              <a:rPr lang="en-US" sz="1300" dirty="0"/>
              <a:t>Non-Functional Requirements</a:t>
            </a:r>
          </a:p>
          <a:p>
            <a:pPr marL="342900" indent="-342900">
              <a:spcBef>
                <a:spcPts val="600"/>
              </a:spcBef>
              <a:buFont typeface="+mj-lt"/>
              <a:buAutoNum type="arabicPeriod"/>
            </a:pPr>
            <a:r>
              <a:rPr lang="en-US" sz="1300" dirty="0"/>
              <a:t>Platform</a:t>
            </a:r>
          </a:p>
          <a:p>
            <a:pPr marL="342900" indent="-342900">
              <a:spcBef>
                <a:spcPts val="600"/>
              </a:spcBef>
              <a:buFont typeface="+mj-lt"/>
              <a:buAutoNum type="arabicPeriod"/>
            </a:pPr>
            <a:r>
              <a:rPr lang="en-US" sz="1300" dirty="0"/>
              <a:t>Goals and Scopes</a:t>
            </a:r>
          </a:p>
          <a:p>
            <a:pPr marL="342900" indent="-342900">
              <a:spcBef>
                <a:spcPts val="600"/>
              </a:spcBef>
              <a:buFont typeface="+mj-lt"/>
              <a:buAutoNum type="arabicPeriod"/>
            </a:pPr>
            <a:r>
              <a:rPr lang="en-US" sz="1300" dirty="0"/>
              <a:t>Deliverables</a:t>
            </a:r>
          </a:p>
          <a:p>
            <a:pPr marL="342900" indent="-342900">
              <a:spcBef>
                <a:spcPts val="600"/>
              </a:spcBef>
              <a:buFont typeface="+mj-lt"/>
              <a:buAutoNum type="arabicPeriod"/>
            </a:pPr>
            <a:r>
              <a:rPr lang="en-US" sz="1300" dirty="0"/>
              <a:t>Scheduling</a:t>
            </a:r>
          </a:p>
          <a:p>
            <a:pPr marL="342900" indent="-342900">
              <a:spcBef>
                <a:spcPts val="600"/>
              </a:spcBef>
              <a:buFont typeface="+mj-lt"/>
              <a:buAutoNum type="arabicPeriod"/>
            </a:pPr>
            <a:r>
              <a:rPr lang="en-US" sz="1300" dirty="0"/>
              <a:t>Technical Process</a:t>
            </a:r>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1.</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1344261" cy="307777"/>
          </a:xfrm>
          <a:prstGeom prst="rect">
            <a:avLst/>
          </a:prstGeom>
          <a:noFill/>
        </p:spPr>
        <p:txBody>
          <a:bodyPr wrap="square" rtlCol="0">
            <a:spAutoFit/>
          </a:bodyPr>
          <a:lstStyle/>
          <a:p>
            <a:r>
              <a:rPr lang="en-US" sz="1400" b="1" dirty="0"/>
              <a:t>Introduction</a:t>
            </a:r>
            <a:endParaRPr lang="en-US"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2893100"/>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This document lays out a project plan for the development of the “</a:t>
            </a:r>
            <a:r>
              <a:rPr lang="en-US" sz="1400" dirty="0" err="1"/>
              <a:t>SocialEase</a:t>
            </a:r>
            <a:r>
              <a:rPr lang="en-US" sz="1400" dirty="0"/>
              <a:t>” social media web application system by “</a:t>
            </a:r>
            <a:r>
              <a:rPr lang="en-US" sz="1400" dirty="0" err="1"/>
              <a:t>SocialEase</a:t>
            </a:r>
            <a:r>
              <a:rPr lang="en-US" sz="1400" dirty="0"/>
              <a:t>”.</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The intended readers of this document are current and future developers working on “</a:t>
            </a:r>
            <a:r>
              <a:rPr lang="en-US" sz="1400" dirty="0" err="1"/>
              <a:t>SocialEase</a:t>
            </a:r>
            <a:r>
              <a:rPr lang="en-US" sz="1400" dirty="0"/>
              <a:t>”. The plan will include, but is not restricted to, a summary of the system functionality, the scope of the project from the perspective of the “</a:t>
            </a:r>
            <a:r>
              <a:rPr lang="en-US" sz="1400" dirty="0" err="1"/>
              <a:t>SocialEase</a:t>
            </a:r>
            <a:r>
              <a:rPr lang="en-US" sz="1400" dirty="0"/>
              <a:t>” team (me and my mentors), scheduling and delivery estimates, the process by which I will develop the project, and metrics and measurements that will be recorded throughout the project.</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The primary objective of this application is to create a user-friendly platform that facilitates communication, community building, and content sharing.</a:t>
            </a:r>
          </a:p>
          <a:p>
            <a:pPr marL="171450" lvl="0" indent="-171450" algn="l" rtl="0">
              <a:lnSpc>
                <a:spcPct val="100000"/>
              </a:lnSpc>
              <a:spcBef>
                <a:spcPts val="0"/>
              </a:spcBef>
              <a:spcAft>
                <a:spcPts val="0"/>
              </a:spcAft>
              <a:buSzPts val="1200"/>
              <a:buFont typeface="Noto Sans Symbols"/>
              <a:buChar char="▪"/>
            </a:pPr>
            <a:endParaRPr lang="en-US" dirty="0"/>
          </a:p>
        </p:txBody>
      </p:sp>
    </p:spTree>
    <p:extLst>
      <p:ext uri="{BB962C8B-B14F-4D97-AF65-F5344CB8AC3E}">
        <p14:creationId xmlns:p14="http://schemas.microsoft.com/office/powerpoint/2010/main" val="1878044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2</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1344261" cy="307777"/>
          </a:xfrm>
          <a:prstGeom prst="rect">
            <a:avLst/>
          </a:prstGeom>
          <a:noFill/>
        </p:spPr>
        <p:txBody>
          <a:bodyPr wrap="square" rtlCol="0">
            <a:spAutoFit/>
          </a:bodyPr>
          <a:lstStyle/>
          <a:p>
            <a:r>
              <a:rPr lang="en-US" sz="1400" b="1" dirty="0"/>
              <a:t>Overview</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2677656"/>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In today’s world, owning to the heavy workload on the employees, they are having a huge amount of stress in their lives. Even with the presence of so many gadgets in and around them, they are not able to relieve their stress. </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The Social Media Web Application is a platform that allows users to connect with each other, share content, and engage in social interactions online. Through our platform, We’ll enable them to meet people who share their interests and passions, chat with them, and have some fun.</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By using this platform, the users can easily manage their regular day-to-day life by spending their time in a joyful manner. </a:t>
            </a:r>
          </a:p>
          <a:p>
            <a:pPr marL="171450" lvl="0" indent="-171450" algn="l" rtl="0">
              <a:lnSpc>
                <a:spcPct val="100000"/>
              </a:lnSpc>
              <a:spcBef>
                <a:spcPts val="0"/>
              </a:spcBef>
              <a:spcAft>
                <a:spcPts val="0"/>
              </a:spcAft>
              <a:buSzPts val="1200"/>
              <a:buFont typeface="Noto Sans Symbols"/>
              <a:buChar char="▪"/>
            </a:pPr>
            <a:endParaRPr lang="en-US" dirty="0"/>
          </a:p>
        </p:txBody>
      </p:sp>
    </p:spTree>
    <p:extLst>
      <p:ext uri="{BB962C8B-B14F-4D97-AF65-F5344CB8AC3E}">
        <p14:creationId xmlns:p14="http://schemas.microsoft.com/office/powerpoint/2010/main" val="160466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sp>
        <p:nvSpPr>
          <p:cNvPr id="8" name="TextBox 7">
            <a:extLst>
              <a:ext uri="{FF2B5EF4-FFF2-40B4-BE49-F238E27FC236}">
                <a16:creationId xmlns:a16="http://schemas.microsoft.com/office/drawing/2014/main" id="{D0D373A1-54B4-6B92-86CA-D60ECD5EEB0F}"/>
              </a:ext>
            </a:extLst>
          </p:cNvPr>
          <p:cNvSpPr txBox="1"/>
          <p:nvPr/>
        </p:nvSpPr>
        <p:spPr>
          <a:xfrm>
            <a:off x="1279669" y="904723"/>
            <a:ext cx="1344261" cy="307777"/>
          </a:xfrm>
          <a:prstGeom prst="rect">
            <a:avLst/>
          </a:prstGeom>
          <a:noFill/>
        </p:spPr>
        <p:txBody>
          <a:bodyPr wrap="square" rtlCol="0">
            <a:spAutoFit/>
          </a:bodyPr>
          <a:lstStyle/>
          <a:p>
            <a:r>
              <a:rPr lang="en-US" b="1" dirty="0"/>
              <a:t>Customers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Anyone can use this application ranging from a child to an old-age person.</a:t>
            </a:r>
            <a:endParaRPr lang="en-US" dirty="0"/>
          </a:p>
        </p:txBody>
      </p:sp>
      <p:grpSp>
        <p:nvGrpSpPr>
          <p:cNvPr id="13" name="Group 12">
            <a:extLst>
              <a:ext uri="{FF2B5EF4-FFF2-40B4-BE49-F238E27FC236}">
                <a16:creationId xmlns:a16="http://schemas.microsoft.com/office/drawing/2014/main" id="{F70DBEB4-41E2-A42F-4CF5-092FD35DD265}"/>
              </a:ext>
            </a:extLst>
          </p:cNvPr>
          <p:cNvGrpSpPr/>
          <p:nvPr/>
        </p:nvGrpSpPr>
        <p:grpSpPr>
          <a:xfrm>
            <a:off x="180952" y="733190"/>
            <a:ext cx="1098717" cy="656133"/>
            <a:chOff x="442776" y="2845903"/>
            <a:chExt cx="1098717" cy="656133"/>
          </a:xfrm>
        </p:grpSpPr>
        <p:sp>
          <p:nvSpPr>
            <p:cNvPr id="9" name="Google Shape;2291;p260">
              <a:extLst>
                <a:ext uri="{FF2B5EF4-FFF2-40B4-BE49-F238E27FC236}">
                  <a16:creationId xmlns:a16="http://schemas.microsoft.com/office/drawing/2014/main" id="{C559A4E8-AAD5-FAF5-9646-A8C21893F32B}"/>
                </a:ext>
              </a:extLst>
            </p:cNvPr>
            <p:cNvSpPr/>
            <p:nvPr/>
          </p:nvSpPr>
          <p:spPr>
            <a:xfrm>
              <a:off x="480031" y="2885317"/>
              <a:ext cx="545686" cy="577305"/>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3.</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CB8DC9B3-3E31-09BC-32C5-47E990303D58}"/>
                </a:ext>
              </a:extLst>
            </p:cNvPr>
            <p:cNvSpPr/>
            <p:nvPr/>
          </p:nvSpPr>
          <p:spPr>
            <a:xfrm>
              <a:off x="442776" y="2845903"/>
              <a:ext cx="620197" cy="656133"/>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DF29BCA3-2B37-D804-2DBB-1E1C9621E2A7}"/>
                </a:ext>
              </a:extLst>
            </p:cNvPr>
            <p:cNvCxnSpPr/>
            <p:nvPr/>
          </p:nvCxnSpPr>
          <p:spPr>
            <a:xfrm rot="10800000" flipH="1">
              <a:off x="1195053" y="3173554"/>
              <a:ext cx="346440" cy="829"/>
            </a:xfrm>
            <a:prstGeom prst="straightConnector1">
              <a:avLst/>
            </a:prstGeom>
            <a:noFill/>
            <a:ln w="12700" cap="flat" cmpd="sng">
              <a:solidFill>
                <a:srgbClr val="BFBFBF"/>
              </a:solidFill>
              <a:prstDash val="dash"/>
              <a:round/>
              <a:headEnd type="none" w="sm" len="sm"/>
              <a:tailEnd type="none" w="sm" len="sm"/>
            </a:ln>
          </p:spPr>
        </p:cxnSp>
      </p:grpSp>
      <p:grpSp>
        <p:nvGrpSpPr>
          <p:cNvPr id="14" name="Group 13">
            <a:extLst>
              <a:ext uri="{FF2B5EF4-FFF2-40B4-BE49-F238E27FC236}">
                <a16:creationId xmlns:a16="http://schemas.microsoft.com/office/drawing/2014/main" id="{38E14ED6-42CB-ADB6-14EA-D82946CCEBB2}"/>
              </a:ext>
            </a:extLst>
          </p:cNvPr>
          <p:cNvGrpSpPr/>
          <p:nvPr/>
        </p:nvGrpSpPr>
        <p:grpSpPr>
          <a:xfrm>
            <a:off x="180952" y="1816678"/>
            <a:ext cx="1098717" cy="656133"/>
            <a:chOff x="442776" y="2845903"/>
            <a:chExt cx="1098717" cy="656133"/>
          </a:xfrm>
        </p:grpSpPr>
        <p:sp>
          <p:nvSpPr>
            <p:cNvPr id="15" name="Google Shape;2291;p260">
              <a:extLst>
                <a:ext uri="{FF2B5EF4-FFF2-40B4-BE49-F238E27FC236}">
                  <a16:creationId xmlns:a16="http://schemas.microsoft.com/office/drawing/2014/main" id="{83570B41-640D-6AC5-4C60-21AF013F5269}"/>
                </a:ext>
              </a:extLst>
            </p:cNvPr>
            <p:cNvSpPr/>
            <p:nvPr/>
          </p:nvSpPr>
          <p:spPr>
            <a:xfrm>
              <a:off x="480031" y="2885317"/>
              <a:ext cx="545686" cy="577305"/>
            </a:xfrm>
            <a:prstGeom prst="ellipse">
              <a:avLst/>
            </a:prstGeom>
            <a:solidFill>
              <a:schemeClr val="dk2"/>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4.</a:t>
              </a:r>
              <a:endParaRPr sz="1400" b="0" i="0" u="none" strike="noStrike" cap="none" dirty="0">
                <a:solidFill>
                  <a:schemeClr val="lt1"/>
                </a:solidFill>
                <a:latin typeface="Arial"/>
                <a:ea typeface="Arial"/>
                <a:cs typeface="Arial"/>
                <a:sym typeface="Arial"/>
              </a:endParaRPr>
            </a:p>
          </p:txBody>
        </p:sp>
        <p:sp>
          <p:nvSpPr>
            <p:cNvPr id="16" name="Google Shape;2292;p260">
              <a:extLst>
                <a:ext uri="{FF2B5EF4-FFF2-40B4-BE49-F238E27FC236}">
                  <a16:creationId xmlns:a16="http://schemas.microsoft.com/office/drawing/2014/main" id="{3A8D6507-64AE-3B17-06D5-1198CFCE9AFC}"/>
                </a:ext>
              </a:extLst>
            </p:cNvPr>
            <p:cNvSpPr/>
            <p:nvPr/>
          </p:nvSpPr>
          <p:spPr>
            <a:xfrm>
              <a:off x="442776" y="2845903"/>
              <a:ext cx="620197" cy="656133"/>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 name="Google Shape;2293;p260">
              <a:extLst>
                <a:ext uri="{FF2B5EF4-FFF2-40B4-BE49-F238E27FC236}">
                  <a16:creationId xmlns:a16="http://schemas.microsoft.com/office/drawing/2014/main" id="{6E9DE70E-9D59-41CB-6124-D556407BAECF}"/>
                </a:ext>
              </a:extLst>
            </p:cNvPr>
            <p:cNvCxnSpPr/>
            <p:nvPr/>
          </p:nvCxnSpPr>
          <p:spPr>
            <a:xfrm rot="10800000" flipH="1">
              <a:off x="1195053" y="3173554"/>
              <a:ext cx="346440" cy="829"/>
            </a:xfrm>
            <a:prstGeom prst="straightConnector1">
              <a:avLst/>
            </a:prstGeom>
            <a:noFill/>
            <a:ln w="12700" cap="flat" cmpd="sng">
              <a:solidFill>
                <a:srgbClr val="BFBFBF"/>
              </a:solidFill>
              <a:prstDash val="dash"/>
              <a:round/>
              <a:headEnd type="none" w="sm" len="sm"/>
              <a:tailEnd type="none" w="sm" len="sm"/>
            </a:ln>
          </p:spPr>
        </p:cxnSp>
      </p:grpSp>
      <p:sp>
        <p:nvSpPr>
          <p:cNvPr id="18" name="TextBox 17">
            <a:extLst>
              <a:ext uri="{FF2B5EF4-FFF2-40B4-BE49-F238E27FC236}">
                <a16:creationId xmlns:a16="http://schemas.microsoft.com/office/drawing/2014/main" id="{532EEB63-41A5-BC5C-DD18-342322780B65}"/>
              </a:ext>
            </a:extLst>
          </p:cNvPr>
          <p:cNvSpPr txBox="1"/>
          <p:nvPr/>
        </p:nvSpPr>
        <p:spPr>
          <a:xfrm>
            <a:off x="1279668" y="1990440"/>
            <a:ext cx="2367993" cy="307777"/>
          </a:xfrm>
          <a:prstGeom prst="rect">
            <a:avLst/>
          </a:prstGeom>
          <a:noFill/>
        </p:spPr>
        <p:txBody>
          <a:bodyPr wrap="square" rtlCol="0">
            <a:spAutoFit/>
          </a:bodyPr>
          <a:lstStyle/>
          <a:p>
            <a:r>
              <a:rPr lang="en-US" sz="1400" b="1" dirty="0"/>
              <a:t>Functional Requirements</a:t>
            </a:r>
          </a:p>
        </p:txBody>
      </p:sp>
      <p:sp>
        <p:nvSpPr>
          <p:cNvPr id="23" name="TextBox 22">
            <a:extLst>
              <a:ext uri="{FF2B5EF4-FFF2-40B4-BE49-F238E27FC236}">
                <a16:creationId xmlns:a16="http://schemas.microsoft.com/office/drawing/2014/main" id="{777448D2-1D3B-A602-FB25-4F1B3045F97F}"/>
              </a:ext>
            </a:extLst>
          </p:cNvPr>
          <p:cNvSpPr txBox="1"/>
          <p:nvPr/>
        </p:nvSpPr>
        <p:spPr>
          <a:xfrm>
            <a:off x="1106446" y="2295158"/>
            <a:ext cx="7083397" cy="2462213"/>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The application should allow users to register with their email, Facebook or Google accounts. The registration process should include validation of user information and confirmation of account creation.</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Users should be able to create and manage their profiles. The profile should include basic information such as name, profile picture, location, bio, and interests. Users should be able to edit their profiles and add or remove information at any time.</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The application should display a news feed that contains posts from other users. Users should be able to customize their news feed by selecting the type of content they want to see and the users they want to follow.</a:t>
            </a:r>
            <a:endParaRPr lang="en-US" dirty="0"/>
          </a:p>
        </p:txBody>
      </p:sp>
    </p:spTree>
    <p:extLst>
      <p:ext uri="{BB962C8B-B14F-4D97-AF65-F5344CB8AC3E}">
        <p14:creationId xmlns:p14="http://schemas.microsoft.com/office/powerpoint/2010/main" val="48994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sp>
        <p:nvSpPr>
          <p:cNvPr id="8" name="TextBox 7">
            <a:extLst>
              <a:ext uri="{FF2B5EF4-FFF2-40B4-BE49-F238E27FC236}">
                <a16:creationId xmlns:a16="http://schemas.microsoft.com/office/drawing/2014/main" id="{D0D373A1-54B4-6B92-86CA-D60ECD5EEB0F}"/>
              </a:ext>
            </a:extLst>
          </p:cNvPr>
          <p:cNvSpPr txBox="1"/>
          <p:nvPr/>
        </p:nvSpPr>
        <p:spPr>
          <a:xfrm>
            <a:off x="1279668" y="907369"/>
            <a:ext cx="6742761" cy="307777"/>
          </a:xfrm>
          <a:prstGeom prst="rect">
            <a:avLst/>
          </a:prstGeom>
          <a:noFill/>
        </p:spPr>
        <p:txBody>
          <a:bodyPr wrap="square" rtlCol="0">
            <a:spAutoFit/>
          </a:bodyPr>
          <a:lstStyle/>
          <a:p>
            <a:r>
              <a:rPr lang="en-US" sz="1400" b="1" dirty="0"/>
              <a:t>Functional Requirements </a:t>
            </a:r>
            <a:r>
              <a:rPr lang="en-US" sz="1400" b="1" dirty="0" err="1"/>
              <a:t>Contd</a:t>
            </a:r>
            <a:r>
              <a:rPr lang="en-US" sz="1400" b="1" dirty="0"/>
              <a:t>…</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754874"/>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Users should be able to create and post different types of content such as text, photos, videos, and links. The application should allow users to tag other users and include hashtags to make their posts more discoverable. Users should also be able to set the privacy of their posts to public, private, or custom.</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Users should be able to comment on posts and like them. The application should notify users when someone comments on or likes their post.</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Users should be able to send private messages to other users. The messaging feature should allow users to send text messages, photos, videos, and links.</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The application should notify users of new activity such as comments, likes, and messages. Users should be able to customize their notification settings.</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The application should have a search feature that allows users to find other users, groups, and content. The search results should be based on keywords, hashtags, and user preferences.</a:t>
            </a:r>
          </a:p>
        </p:txBody>
      </p:sp>
    </p:spTree>
    <p:extLst>
      <p:ext uri="{BB962C8B-B14F-4D97-AF65-F5344CB8AC3E}">
        <p14:creationId xmlns:p14="http://schemas.microsoft.com/office/powerpoint/2010/main" val="1782695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5.</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Non-Functional Requirements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2677656"/>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The application should be able to handle a large number of users and posts. The application should be able to load quickly and respond to user interactions in a timely manner.</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The application should ensure the security of user data. The application should use encryption to protect user information and prevent unauthorized access.</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The application should be compatible with different web browsers and operating systems. The application should also be optimized for mobile devices.</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dirty="0"/>
              <a:t>The application should be user-friendly and easy to navigate. The application should provide clear instructions and feedback to users.</a:t>
            </a:r>
          </a:p>
        </p:txBody>
      </p:sp>
    </p:spTree>
    <p:extLst>
      <p:ext uri="{BB962C8B-B14F-4D97-AF65-F5344CB8AC3E}">
        <p14:creationId xmlns:p14="http://schemas.microsoft.com/office/powerpoint/2010/main" val="2515836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6</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sz="1400" b="1" dirty="0"/>
              <a:t>Platform</a:t>
            </a:r>
          </a:p>
        </p:txBody>
      </p:sp>
      <p:sp>
        <p:nvSpPr>
          <p:cNvPr id="10" name="TextBox 9">
            <a:extLst>
              <a:ext uri="{FF2B5EF4-FFF2-40B4-BE49-F238E27FC236}">
                <a16:creationId xmlns:a16="http://schemas.microsoft.com/office/drawing/2014/main" id="{7C948942-86E2-23A6-26D1-29FCF54600E0}"/>
              </a:ext>
            </a:extLst>
          </p:cNvPr>
          <p:cNvSpPr txBox="1"/>
          <p:nvPr/>
        </p:nvSpPr>
        <p:spPr>
          <a:xfrm>
            <a:off x="1106447" y="1215146"/>
            <a:ext cx="6915983" cy="307777"/>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It will be launched as a Web-based application.</a:t>
            </a:r>
          </a:p>
        </p:txBody>
      </p:sp>
      <p:grpSp>
        <p:nvGrpSpPr>
          <p:cNvPr id="3" name="Google Shape;2290;p260">
            <a:extLst>
              <a:ext uri="{FF2B5EF4-FFF2-40B4-BE49-F238E27FC236}">
                <a16:creationId xmlns:a16="http://schemas.microsoft.com/office/drawing/2014/main" id="{8D5B2DB1-96CE-50F4-F460-7A138F5F6810}"/>
              </a:ext>
            </a:extLst>
          </p:cNvPr>
          <p:cNvGrpSpPr/>
          <p:nvPr/>
        </p:nvGrpSpPr>
        <p:grpSpPr>
          <a:xfrm>
            <a:off x="180952" y="2063517"/>
            <a:ext cx="1098717" cy="620197"/>
            <a:chOff x="1797482" y="880773"/>
            <a:chExt cx="1098717" cy="620197"/>
          </a:xfrm>
        </p:grpSpPr>
        <p:sp>
          <p:nvSpPr>
            <p:cNvPr id="9" name="Google Shape;2291;p260">
              <a:extLst>
                <a:ext uri="{FF2B5EF4-FFF2-40B4-BE49-F238E27FC236}">
                  <a16:creationId xmlns:a16="http://schemas.microsoft.com/office/drawing/2014/main" id="{EB1972B4-6E4F-D25D-CC9D-AACFB6FFC984}"/>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7.</a:t>
              </a:r>
              <a:endParaRPr sz="1400" b="0" i="0" u="none" strike="noStrike" cap="none" dirty="0">
                <a:solidFill>
                  <a:schemeClr val="lt1"/>
                </a:solidFill>
                <a:latin typeface="Arial"/>
                <a:ea typeface="Arial"/>
                <a:cs typeface="Arial"/>
                <a:sym typeface="Arial"/>
              </a:endParaRPr>
            </a:p>
          </p:txBody>
        </p:sp>
        <p:sp>
          <p:nvSpPr>
            <p:cNvPr id="11" name="Google Shape;2292;p260">
              <a:extLst>
                <a:ext uri="{FF2B5EF4-FFF2-40B4-BE49-F238E27FC236}">
                  <a16:creationId xmlns:a16="http://schemas.microsoft.com/office/drawing/2014/main" id="{6C66D75E-FE3B-C3AD-21F3-0652BE9E4456}"/>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2" name="Google Shape;2293;p260">
              <a:extLst>
                <a:ext uri="{FF2B5EF4-FFF2-40B4-BE49-F238E27FC236}">
                  <a16:creationId xmlns:a16="http://schemas.microsoft.com/office/drawing/2014/main" id="{46F1D55E-00F5-8486-ACBF-4791CD2858D7}"/>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13" name="TextBox 12">
            <a:extLst>
              <a:ext uri="{FF2B5EF4-FFF2-40B4-BE49-F238E27FC236}">
                <a16:creationId xmlns:a16="http://schemas.microsoft.com/office/drawing/2014/main" id="{FA0B88A2-FD2C-ACB1-828A-492A7F70DC39}"/>
              </a:ext>
            </a:extLst>
          </p:cNvPr>
          <p:cNvSpPr txBox="1"/>
          <p:nvPr/>
        </p:nvSpPr>
        <p:spPr>
          <a:xfrm>
            <a:off x="1279669" y="2219334"/>
            <a:ext cx="6742761" cy="307777"/>
          </a:xfrm>
          <a:prstGeom prst="rect">
            <a:avLst/>
          </a:prstGeom>
          <a:noFill/>
        </p:spPr>
        <p:txBody>
          <a:bodyPr wrap="square" rtlCol="0">
            <a:spAutoFit/>
          </a:bodyPr>
          <a:lstStyle/>
          <a:p>
            <a:r>
              <a:rPr lang="en-US" b="1" dirty="0"/>
              <a:t>Goals and Scopes</a:t>
            </a:r>
            <a:endParaRPr lang="en-US" sz="1400" b="1" dirty="0"/>
          </a:p>
        </p:txBody>
      </p:sp>
      <p:sp>
        <p:nvSpPr>
          <p:cNvPr id="14" name="TextBox 13">
            <a:extLst>
              <a:ext uri="{FF2B5EF4-FFF2-40B4-BE49-F238E27FC236}">
                <a16:creationId xmlns:a16="http://schemas.microsoft.com/office/drawing/2014/main" id="{6B710216-439D-AB52-D3EF-38EA1123BD94}"/>
              </a:ext>
            </a:extLst>
          </p:cNvPr>
          <p:cNvSpPr txBox="1"/>
          <p:nvPr/>
        </p:nvSpPr>
        <p:spPr>
          <a:xfrm>
            <a:off x="1106447" y="2527111"/>
            <a:ext cx="6915983" cy="1384995"/>
          </a:xfrm>
          <a:prstGeom prst="rect">
            <a:avLst/>
          </a:prstGeom>
          <a:noFill/>
        </p:spPr>
        <p:txBody>
          <a:bodyPr wrap="square">
            <a:spAutoFit/>
          </a:bodyPr>
          <a:lstStyle/>
          <a:p>
            <a:pPr marL="171450" lvl="0" indent="-171450" algn="l" rtl="0">
              <a:lnSpc>
                <a:spcPct val="100000"/>
              </a:lnSpc>
              <a:spcBef>
                <a:spcPts val="0"/>
              </a:spcBef>
              <a:spcAft>
                <a:spcPts val="0"/>
              </a:spcAft>
              <a:buSzPts val="1200"/>
              <a:buFont typeface="Noto Sans Symbols"/>
              <a:buChar char="▪"/>
            </a:pPr>
            <a:r>
              <a:rPr lang="en-US" sz="1400" dirty="0"/>
              <a:t>The scope of this project includes the development of a social media web application that allows users to create profiles, connect with other users, share content, and interact with each other.</a:t>
            </a:r>
          </a:p>
          <a:p>
            <a:pPr marL="171450" lvl="0" indent="-171450" algn="l" rtl="0">
              <a:lnSpc>
                <a:spcPct val="100000"/>
              </a:lnSpc>
              <a:spcBef>
                <a:spcPts val="0"/>
              </a:spcBef>
              <a:spcAft>
                <a:spcPts val="0"/>
              </a:spcAft>
              <a:buSzPts val="1200"/>
              <a:buFont typeface="Noto Sans Symbols"/>
              <a:buChar char="▪"/>
            </a:pPr>
            <a:endParaRPr lang="en-US" dirty="0"/>
          </a:p>
          <a:p>
            <a:pPr marL="171450" lvl="0" indent="-171450" algn="l" rtl="0">
              <a:lnSpc>
                <a:spcPct val="100000"/>
              </a:lnSpc>
              <a:spcBef>
                <a:spcPts val="0"/>
              </a:spcBef>
              <a:spcAft>
                <a:spcPts val="0"/>
              </a:spcAft>
              <a:buSzPts val="1200"/>
              <a:buFont typeface="Noto Sans Symbols"/>
              <a:buChar char="▪"/>
            </a:pPr>
            <a:r>
              <a:rPr lang="en-US" sz="1400" dirty="0"/>
              <a:t>The application will include features such as news feeds, messaging, commenting, liking, and sharing of posts.</a:t>
            </a:r>
          </a:p>
        </p:txBody>
      </p:sp>
    </p:spTree>
    <p:extLst>
      <p:ext uri="{BB962C8B-B14F-4D97-AF65-F5344CB8AC3E}">
        <p14:creationId xmlns:p14="http://schemas.microsoft.com/office/powerpoint/2010/main" val="223795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1D6-EC2B-61A4-B71A-835BA43431AD}"/>
              </a:ext>
            </a:extLst>
          </p:cNvPr>
          <p:cNvSpPr>
            <a:spLocks noGrp="1"/>
          </p:cNvSpPr>
          <p:nvPr>
            <p:ph type="title"/>
          </p:nvPr>
        </p:nvSpPr>
        <p:spPr/>
        <p:txBody>
          <a:bodyPr/>
          <a:lstStyle/>
          <a:p>
            <a:r>
              <a:rPr lang="en-US" dirty="0"/>
              <a:t>Project Plan: </a:t>
            </a:r>
            <a:r>
              <a:rPr lang="en-US" dirty="0" err="1"/>
              <a:t>SocialEase</a:t>
            </a:r>
            <a:endParaRPr lang="en-US" dirty="0"/>
          </a:p>
        </p:txBody>
      </p:sp>
      <p:grpSp>
        <p:nvGrpSpPr>
          <p:cNvPr id="4" name="Google Shape;2290;p260">
            <a:extLst>
              <a:ext uri="{FF2B5EF4-FFF2-40B4-BE49-F238E27FC236}">
                <a16:creationId xmlns:a16="http://schemas.microsoft.com/office/drawing/2014/main" id="{A1B288FB-2909-6657-3B9D-6C39F1BC8D50}"/>
              </a:ext>
            </a:extLst>
          </p:cNvPr>
          <p:cNvGrpSpPr/>
          <p:nvPr/>
        </p:nvGrpSpPr>
        <p:grpSpPr>
          <a:xfrm>
            <a:off x="180952" y="751552"/>
            <a:ext cx="1098717" cy="620197"/>
            <a:chOff x="1797482" y="880773"/>
            <a:chExt cx="1098717" cy="620197"/>
          </a:xfrm>
        </p:grpSpPr>
        <p:sp>
          <p:nvSpPr>
            <p:cNvPr id="5" name="Google Shape;2291;p260">
              <a:extLst>
                <a:ext uri="{FF2B5EF4-FFF2-40B4-BE49-F238E27FC236}">
                  <a16:creationId xmlns:a16="http://schemas.microsoft.com/office/drawing/2014/main" id="{1EA6A9B3-311D-8035-1159-739B5ABF184E}"/>
                </a:ext>
              </a:extLst>
            </p:cNvPr>
            <p:cNvSpPr/>
            <p:nvPr/>
          </p:nvSpPr>
          <p:spPr>
            <a:xfrm>
              <a:off x="1834737" y="918028"/>
              <a:ext cx="545686" cy="54568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lt1"/>
                  </a:solidFill>
                </a:rPr>
                <a:t>8</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sp>
          <p:nvSpPr>
            <p:cNvPr id="6" name="Google Shape;2292;p260">
              <a:extLst>
                <a:ext uri="{FF2B5EF4-FFF2-40B4-BE49-F238E27FC236}">
                  <a16:creationId xmlns:a16="http://schemas.microsoft.com/office/drawing/2014/main" id="{36B2A37A-8967-EF5A-E3A3-17344A4296BE}"/>
                </a:ext>
              </a:extLst>
            </p:cNvPr>
            <p:cNvSpPr/>
            <p:nvPr/>
          </p:nvSpPr>
          <p:spPr>
            <a:xfrm>
              <a:off x="1797482" y="880773"/>
              <a:ext cx="620197" cy="620197"/>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 name="Google Shape;2293;p260">
              <a:extLst>
                <a:ext uri="{FF2B5EF4-FFF2-40B4-BE49-F238E27FC236}">
                  <a16:creationId xmlns:a16="http://schemas.microsoft.com/office/drawing/2014/main" id="{EE5DCA30-A76A-4A73-2F8B-95870B725F23}"/>
                </a:ext>
              </a:extLst>
            </p:cNvPr>
            <p:cNvCxnSpPr/>
            <p:nvPr/>
          </p:nvCxnSpPr>
          <p:spPr>
            <a:xfrm rot="10800000" flipH="1">
              <a:off x="2549759" y="1190479"/>
              <a:ext cx="346440" cy="784"/>
            </a:xfrm>
            <a:prstGeom prst="straightConnector1">
              <a:avLst/>
            </a:prstGeom>
            <a:noFill/>
            <a:ln w="12700" cap="flat" cmpd="sng">
              <a:solidFill>
                <a:srgbClr val="BFBFBF"/>
              </a:solidFill>
              <a:prstDash val="dash"/>
              <a:round/>
              <a:headEnd type="none" w="sm" len="sm"/>
              <a:tailEnd type="none" w="sm" len="sm"/>
            </a:ln>
          </p:spPr>
        </p:cxnSp>
      </p:grpSp>
      <p:sp>
        <p:nvSpPr>
          <p:cNvPr id="8" name="TextBox 7">
            <a:extLst>
              <a:ext uri="{FF2B5EF4-FFF2-40B4-BE49-F238E27FC236}">
                <a16:creationId xmlns:a16="http://schemas.microsoft.com/office/drawing/2014/main" id="{D0D373A1-54B4-6B92-86CA-D60ECD5EEB0F}"/>
              </a:ext>
            </a:extLst>
          </p:cNvPr>
          <p:cNvSpPr txBox="1"/>
          <p:nvPr/>
        </p:nvSpPr>
        <p:spPr>
          <a:xfrm>
            <a:off x="1279669" y="907369"/>
            <a:ext cx="6742761" cy="307777"/>
          </a:xfrm>
          <a:prstGeom prst="rect">
            <a:avLst/>
          </a:prstGeom>
          <a:noFill/>
        </p:spPr>
        <p:txBody>
          <a:bodyPr wrap="square" rtlCol="0">
            <a:spAutoFit/>
          </a:bodyPr>
          <a:lstStyle/>
          <a:p>
            <a:r>
              <a:rPr lang="en-US" b="1" dirty="0"/>
              <a:t>Deliverables</a:t>
            </a:r>
            <a:endParaRPr lang="en-US" sz="1400" b="1" dirty="0"/>
          </a:p>
        </p:txBody>
      </p:sp>
      <p:sp>
        <p:nvSpPr>
          <p:cNvPr id="10" name="TextBox 9">
            <a:extLst>
              <a:ext uri="{FF2B5EF4-FFF2-40B4-BE49-F238E27FC236}">
                <a16:creationId xmlns:a16="http://schemas.microsoft.com/office/drawing/2014/main" id="{7C948942-86E2-23A6-26D1-29FCF54600E0}"/>
              </a:ext>
            </a:extLst>
          </p:cNvPr>
          <p:cNvSpPr txBox="1"/>
          <p:nvPr/>
        </p:nvSpPr>
        <p:spPr>
          <a:xfrm>
            <a:off x="1279669" y="1190908"/>
            <a:ext cx="6915983" cy="1600438"/>
          </a:xfrm>
          <a:prstGeom prst="rect">
            <a:avLst/>
          </a:prstGeom>
          <a:noFill/>
        </p:spPr>
        <p:txBody>
          <a:bodyPr wrap="square">
            <a:spAutoFit/>
          </a:bodyPr>
          <a:lstStyle/>
          <a:p>
            <a:pPr lvl="0" algn="l" rtl="0">
              <a:lnSpc>
                <a:spcPct val="100000"/>
              </a:lnSpc>
              <a:spcBef>
                <a:spcPts val="0"/>
              </a:spcBef>
              <a:spcAft>
                <a:spcPts val="0"/>
              </a:spcAft>
              <a:buSzPts val="1200"/>
            </a:pPr>
            <a:r>
              <a:rPr lang="en-US" sz="1400" dirty="0"/>
              <a:t>The deliverables will contain:</a:t>
            </a:r>
          </a:p>
          <a:p>
            <a:pPr lvl="0" algn="l" rtl="0">
              <a:lnSpc>
                <a:spcPct val="100000"/>
              </a:lnSpc>
              <a:spcBef>
                <a:spcPts val="0"/>
              </a:spcBef>
              <a:spcAft>
                <a:spcPts val="0"/>
              </a:spcAft>
              <a:buSzPts val="1200"/>
            </a:pPr>
            <a:endParaRPr lang="en-US" sz="1400" dirty="0"/>
          </a:p>
          <a:p>
            <a:pPr marL="171450" lvl="0" indent="-171450" algn="l" rtl="0">
              <a:lnSpc>
                <a:spcPct val="100000"/>
              </a:lnSpc>
              <a:spcBef>
                <a:spcPts val="0"/>
              </a:spcBef>
              <a:spcAft>
                <a:spcPts val="0"/>
              </a:spcAft>
              <a:buSzPts val="1200"/>
              <a:buFont typeface="Noto Sans Symbols"/>
              <a:buChar char="▪"/>
            </a:pPr>
            <a:r>
              <a:rPr lang="en-US" sz="1400" dirty="0"/>
              <a:t>Feature specification</a:t>
            </a:r>
          </a:p>
          <a:p>
            <a:pPr marL="171450" lvl="0" indent="-171450" algn="l" rtl="0">
              <a:lnSpc>
                <a:spcPct val="100000"/>
              </a:lnSpc>
              <a:spcBef>
                <a:spcPts val="0"/>
              </a:spcBef>
              <a:spcAft>
                <a:spcPts val="0"/>
              </a:spcAft>
              <a:buSzPts val="1200"/>
              <a:buFont typeface="Noto Sans Symbols"/>
              <a:buChar char="▪"/>
            </a:pPr>
            <a:r>
              <a:rPr lang="en-US" sz="1400" dirty="0"/>
              <a:t>Product design</a:t>
            </a:r>
          </a:p>
          <a:p>
            <a:pPr marL="171450" lvl="0" indent="-171450" algn="l" rtl="0">
              <a:lnSpc>
                <a:spcPct val="100000"/>
              </a:lnSpc>
              <a:spcBef>
                <a:spcPts val="0"/>
              </a:spcBef>
              <a:spcAft>
                <a:spcPts val="0"/>
              </a:spcAft>
              <a:buSzPts val="1200"/>
              <a:buFont typeface="Noto Sans Symbols"/>
              <a:buChar char="▪"/>
            </a:pPr>
            <a:r>
              <a:rPr lang="en-US" sz="1400" dirty="0"/>
              <a:t>Test plan</a:t>
            </a:r>
          </a:p>
          <a:p>
            <a:pPr marL="171450" lvl="0" indent="-171450" algn="l" rtl="0">
              <a:lnSpc>
                <a:spcPct val="100000"/>
              </a:lnSpc>
              <a:spcBef>
                <a:spcPts val="0"/>
              </a:spcBef>
              <a:spcAft>
                <a:spcPts val="0"/>
              </a:spcAft>
              <a:buSzPts val="1200"/>
              <a:buFont typeface="Noto Sans Symbols"/>
              <a:buChar char="▪"/>
            </a:pPr>
            <a:r>
              <a:rPr lang="en-US" sz="1400" dirty="0"/>
              <a:t>Development document</a:t>
            </a:r>
          </a:p>
          <a:p>
            <a:pPr marL="171450" lvl="0" indent="-171450" algn="l" rtl="0">
              <a:lnSpc>
                <a:spcPct val="100000"/>
              </a:lnSpc>
              <a:spcBef>
                <a:spcPts val="0"/>
              </a:spcBef>
              <a:spcAft>
                <a:spcPts val="0"/>
              </a:spcAft>
              <a:buSzPts val="1200"/>
              <a:buFont typeface="Noto Sans Symbols"/>
              <a:buChar char="▪"/>
            </a:pPr>
            <a:r>
              <a:rPr lang="en-US" sz="1400" dirty="0"/>
              <a:t>Source code</a:t>
            </a:r>
          </a:p>
        </p:txBody>
      </p:sp>
    </p:spTree>
    <p:extLst>
      <p:ext uri="{BB962C8B-B14F-4D97-AF65-F5344CB8AC3E}">
        <p14:creationId xmlns:p14="http://schemas.microsoft.com/office/powerpoint/2010/main" val="1318810143"/>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18497</TotalTime>
  <Words>964</Words>
  <Application>Microsoft Office PowerPoint</Application>
  <PresentationFormat>On-screen Show (16:9)</PresentationFormat>
  <Paragraphs>122</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PowerPoint Presentation</vt:lpstr>
      <vt:lpstr>Contents</vt:lpstr>
      <vt:lpstr>Project Plan: SocialEase</vt:lpstr>
      <vt:lpstr>Project Plan: SocialEase</vt:lpstr>
      <vt:lpstr>Project Plan: SocialEase</vt:lpstr>
      <vt:lpstr>Project Plan: SocialEase</vt:lpstr>
      <vt:lpstr>Project Plan: SocialEase</vt:lpstr>
      <vt:lpstr>Project Plan: SocialEase</vt:lpstr>
      <vt:lpstr>Project Plan: SocialEase</vt:lpstr>
      <vt:lpstr>Project Plan: SocialEase</vt:lpstr>
      <vt:lpstr>Project Plan: SocialEase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thiyanesh2002@gmail.com</cp:lastModifiedBy>
  <cp:revision>2399</cp:revision>
  <dcterms:created xsi:type="dcterms:W3CDTF">2020-08-13T11:21:46Z</dcterms:created>
  <dcterms:modified xsi:type="dcterms:W3CDTF">2023-03-03T13:49:54Z</dcterms:modified>
</cp:coreProperties>
</file>